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A54A-99C6-45A2-984A-6E6E50F01A2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F832-4D5F-4BFB-BA6E-A4D9354249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3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A54A-99C6-45A2-984A-6E6E50F01A2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F832-4D5F-4BFB-BA6E-A4D9354249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2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A54A-99C6-45A2-984A-6E6E50F01A2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F832-4D5F-4BFB-BA6E-A4D9354249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54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A54A-99C6-45A2-984A-6E6E50F01A2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F832-4D5F-4BFB-BA6E-A4D9354249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0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A54A-99C6-45A2-984A-6E6E50F01A2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F832-4D5F-4BFB-BA6E-A4D9354249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A54A-99C6-45A2-984A-6E6E50F01A2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F832-4D5F-4BFB-BA6E-A4D9354249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2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A54A-99C6-45A2-984A-6E6E50F01A2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F832-4D5F-4BFB-BA6E-A4D9354249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A54A-99C6-45A2-984A-6E6E50F01A2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F832-4D5F-4BFB-BA6E-A4D9354249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6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A54A-99C6-45A2-984A-6E6E50F01A2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F832-4D5F-4BFB-BA6E-A4D9354249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17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A54A-99C6-45A2-984A-6E6E50F01A2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F832-4D5F-4BFB-BA6E-A4D9354249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2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A54A-99C6-45A2-984A-6E6E50F01A2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F832-4D5F-4BFB-BA6E-A4D9354249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6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9A54A-99C6-45A2-984A-6E6E50F01A29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9F832-4D5F-4BFB-BA6E-A4D9354249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1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High-dimensional Time Series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Lecturer: </a:t>
            </a:r>
          </a:p>
          <a:p>
            <a:pPr marL="0" indent="0">
              <a:buNone/>
            </a:pPr>
            <a:r>
              <a:rPr lang="de-DE" sz="2800" dirty="0" smtClean="0"/>
              <a:t>Dr</a:t>
            </a:r>
            <a:r>
              <a:rPr lang="de-DE" sz="2800" dirty="0"/>
              <a:t>. Abolfazl </a:t>
            </a:r>
            <a:r>
              <a:rPr lang="de-DE" sz="2800" dirty="0" err="1"/>
              <a:t>Safikhani</a:t>
            </a:r>
            <a:r>
              <a:rPr lang="de-DE" sz="2800" dirty="0"/>
              <a:t> 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b="1" dirty="0" smtClean="0"/>
              <a:t>Lecture/tutorial:</a:t>
            </a:r>
          </a:p>
          <a:p>
            <a:pPr marL="0" indent="0">
              <a:buNone/>
            </a:pPr>
            <a:r>
              <a:rPr lang="en-US" sz="2200" dirty="0"/>
              <a:t>C</a:t>
            </a:r>
            <a:r>
              <a:rPr lang="en-US" sz="2200" dirty="0" smtClean="0"/>
              <a:t>ounts as 2+1, but scheduled as block lecture (4+2) between mid-May to the end of June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Suitable for Master and </a:t>
            </a:r>
            <a:r>
              <a:rPr lang="en-US" sz="2200" dirty="0" err="1" smtClean="0"/>
              <a:t>Ph.D</a:t>
            </a:r>
            <a:r>
              <a:rPr lang="en-US" sz="2200" dirty="0" smtClean="0"/>
              <a:t> students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Time and auditorium </a:t>
            </a:r>
            <a:r>
              <a:rPr lang="en-US" sz="2200" dirty="0" err="1" smtClean="0"/>
              <a:t>t.b.a</a:t>
            </a:r>
            <a:r>
              <a:rPr lang="en-US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576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92D050"/>
                </a:solidFill>
              </a:rPr>
              <a:t>Lecturer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de-DE" sz="2400" b="1" dirty="0" smtClean="0"/>
              <a:t>Dr. Abolfazl </a:t>
            </a:r>
            <a:r>
              <a:rPr lang="de-DE" sz="2400" b="1" dirty="0" err="1"/>
              <a:t>Safikhani</a:t>
            </a:r>
            <a:r>
              <a:rPr lang="de-DE" sz="2400" b="1" dirty="0"/>
              <a:t> </a:t>
            </a:r>
            <a:endParaRPr lang="de-DE" sz="2400" b="1" dirty="0" smtClean="0"/>
          </a:p>
          <a:p>
            <a:pPr marL="0" indent="0">
              <a:buNone/>
            </a:pPr>
            <a:r>
              <a:rPr lang="en-US" sz="2200" dirty="0" smtClean="0"/>
              <a:t>Assistant Professor, George </a:t>
            </a:r>
            <a:r>
              <a:rPr lang="en-US" sz="2200" dirty="0"/>
              <a:t>Mason </a:t>
            </a:r>
            <a:r>
              <a:rPr lang="en-US" sz="2200" dirty="0" smtClean="0"/>
              <a:t>University, </a:t>
            </a:r>
          </a:p>
          <a:p>
            <a:pPr marL="0" indent="0">
              <a:buNone/>
            </a:pPr>
            <a:r>
              <a:rPr lang="en-US" sz="2200" dirty="0" smtClean="0"/>
              <a:t>Department of Statistics, Fairfax, Virginia, USA 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Dr. </a:t>
            </a:r>
            <a:r>
              <a:rPr lang="en-US" sz="2200" dirty="0" err="1" smtClean="0"/>
              <a:t>Safikhani’s</a:t>
            </a:r>
            <a:r>
              <a:rPr lang="en-US" sz="2200" dirty="0" smtClean="0"/>
              <a:t> </a:t>
            </a:r>
            <a:r>
              <a:rPr lang="en-US" sz="2200" dirty="0"/>
              <a:t>main research interests include network modeling, high-dimensional statistics, </a:t>
            </a:r>
            <a:r>
              <a:rPr lang="en-US" sz="2200" dirty="0" err="1"/>
              <a:t>spatio</a:t>
            </a:r>
            <a:r>
              <a:rPr lang="en-US" sz="2200" dirty="0"/>
              <a:t>-temporal models, statistical machine learning, change point detection, with applications in urban planning, neuroscience, and smart cities. </a:t>
            </a:r>
          </a:p>
        </p:txBody>
      </p:sp>
    </p:spTree>
    <p:extLst>
      <p:ext uri="{BB962C8B-B14F-4D97-AF65-F5344CB8AC3E}">
        <p14:creationId xmlns:p14="http://schemas.microsoft.com/office/powerpoint/2010/main" val="300671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92D050"/>
                </a:solidFill>
              </a:rPr>
              <a:t>Contents:</a:t>
            </a:r>
          </a:p>
          <a:p>
            <a:pPr marL="0" indent="0">
              <a:buNone/>
            </a:pPr>
            <a:endParaRPr lang="en-US" sz="1300" dirty="0" smtClean="0">
              <a:solidFill>
                <a:srgbClr val="92D050"/>
              </a:solidFill>
            </a:endParaRPr>
          </a:p>
          <a:p>
            <a:r>
              <a:rPr lang="en-US" sz="2400" dirty="0"/>
              <a:t>Introduction to multivariate time series models </a:t>
            </a:r>
            <a:endParaRPr lang="en-US" sz="2400" dirty="0" smtClean="0"/>
          </a:p>
          <a:p>
            <a:r>
              <a:rPr lang="en-US" sz="2400" dirty="0" smtClean="0"/>
              <a:t>Estimation </a:t>
            </a:r>
            <a:r>
              <a:rPr lang="en-US" sz="2400" dirty="0"/>
              <a:t>and </a:t>
            </a:r>
            <a:r>
              <a:rPr lang="en-US" sz="2400" dirty="0" smtClean="0"/>
              <a:t>inference </a:t>
            </a:r>
            <a:r>
              <a:rPr lang="en-US" sz="2400" dirty="0"/>
              <a:t>in high-dimensional auto-regressive models (lasso, group lasso, etc.) </a:t>
            </a:r>
            <a:endParaRPr lang="en-US" sz="2400" dirty="0" smtClean="0"/>
          </a:p>
          <a:p>
            <a:r>
              <a:rPr lang="en-US" sz="2400" dirty="0" smtClean="0"/>
              <a:t>Low-rank </a:t>
            </a:r>
            <a:r>
              <a:rPr lang="en-US" sz="2400" dirty="0"/>
              <a:t>transition matrix structure in auto-regressive models </a:t>
            </a:r>
            <a:endParaRPr lang="en-US" sz="2400" dirty="0" smtClean="0"/>
          </a:p>
          <a:p>
            <a:r>
              <a:rPr lang="en-US" sz="2400" dirty="0" smtClean="0"/>
              <a:t>Non-stationary </a:t>
            </a:r>
            <a:r>
              <a:rPr lang="en-US" sz="2400" dirty="0"/>
              <a:t>models including locally stationary models </a:t>
            </a:r>
            <a:endParaRPr lang="en-US" sz="2400" dirty="0" smtClean="0"/>
          </a:p>
          <a:p>
            <a:r>
              <a:rPr lang="en-US" sz="2400" dirty="0" smtClean="0"/>
              <a:t>Online </a:t>
            </a:r>
            <a:r>
              <a:rPr lang="en-US" sz="2400" dirty="0"/>
              <a:t>and offline change point detection for non-stationary models: detection, estimation and inference </a:t>
            </a:r>
            <a:endParaRPr lang="en-US" sz="2400" dirty="0" smtClean="0"/>
          </a:p>
          <a:p>
            <a:r>
              <a:rPr lang="en-US" sz="2400" dirty="0" smtClean="0"/>
              <a:t>Handling </a:t>
            </a:r>
            <a:r>
              <a:rPr lang="en-US" sz="2400" dirty="0"/>
              <a:t>missing values in piecewise stationary models </a:t>
            </a:r>
            <a:endParaRPr lang="en-US" sz="2400" dirty="0" smtClean="0"/>
          </a:p>
          <a:p>
            <a:r>
              <a:rPr lang="en-US" sz="2400" dirty="0" smtClean="0"/>
              <a:t>Auto-regressive </a:t>
            </a:r>
            <a:r>
              <a:rPr lang="en-US" sz="2400" dirty="0"/>
              <a:t>models with network and/or </a:t>
            </a:r>
            <a:r>
              <a:rPr lang="en-US" sz="2400" dirty="0" err="1"/>
              <a:t>spatio</a:t>
            </a:r>
            <a:r>
              <a:rPr lang="en-US" sz="2400" dirty="0"/>
              <a:t>-temporal structure </a:t>
            </a:r>
            <a:endParaRPr lang="en-US" sz="2400" dirty="0" smtClean="0"/>
          </a:p>
          <a:p>
            <a:r>
              <a:rPr lang="en-US" sz="2400" dirty="0" smtClean="0"/>
              <a:t>Some </a:t>
            </a:r>
            <a:r>
              <a:rPr lang="en-US" sz="2400" dirty="0"/>
              <a:t>non-linear models including threshold auto-regressive models and functional coefficient auto-regressive models </a:t>
            </a:r>
          </a:p>
        </p:txBody>
      </p:sp>
    </p:spTree>
    <p:extLst>
      <p:ext uri="{BB962C8B-B14F-4D97-AF65-F5344CB8AC3E}">
        <p14:creationId xmlns:p14="http://schemas.microsoft.com/office/powerpoint/2010/main" val="94381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Bildschirmpräsentation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</vt:lpstr>
      <vt:lpstr>High-dimensional Time Series</vt:lpstr>
      <vt:lpstr>PowerPoint-Präsentation</vt:lpstr>
      <vt:lpstr>PowerPoint-Präsentation</vt:lpstr>
    </vt:vector>
  </TitlesOfParts>
  <Company>Fakultät Statistik, TU Dortmund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GK-Antrag 2015</dc:title>
  <dc:creator>Prof. Dr. J. Rahnenführer</dc:creator>
  <cp:lastModifiedBy>Dekanat Statistik</cp:lastModifiedBy>
  <cp:revision>25</cp:revision>
  <dcterms:created xsi:type="dcterms:W3CDTF">2014-10-01T21:10:27Z</dcterms:created>
  <dcterms:modified xsi:type="dcterms:W3CDTF">2024-01-24T12:38:57Z</dcterms:modified>
</cp:coreProperties>
</file>